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3"/>
    <p:sldMasterId id="2147483649" r:id="rId4"/>
  </p:sldMasterIdLst>
  <p:notesMasterIdLst>
    <p:notesMasterId r:id="rId16"/>
  </p:notesMasterIdLst>
  <p:handoutMasterIdLst>
    <p:handoutMasterId r:id="rId17"/>
  </p:handoutMasterIdLst>
  <p:sldIdLst>
    <p:sldId id="256" r:id="rId5"/>
    <p:sldId id="327" r:id="rId6"/>
    <p:sldId id="351" r:id="rId7"/>
    <p:sldId id="352" r:id="rId8"/>
    <p:sldId id="355" r:id="rId9"/>
    <p:sldId id="342" r:id="rId10"/>
    <p:sldId id="347" r:id="rId11"/>
    <p:sldId id="348" r:id="rId12"/>
    <p:sldId id="349" r:id="rId13"/>
    <p:sldId id="353" r:id="rId14"/>
    <p:sldId id="263" r:id="rId15"/>
  </p:sldIdLst>
  <p:sldSz cx="9906000" cy="6858000" type="A4"/>
  <p:notesSz cx="7086600" cy="10221913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0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8FFC8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22" autoAdjust="0"/>
    <p:restoredTop sz="96233" autoAdjust="0"/>
  </p:normalViewPr>
  <p:slideViewPr>
    <p:cSldViewPr>
      <p:cViewPr varScale="1">
        <p:scale>
          <a:sx n="158" d="100"/>
          <a:sy n="158" d="100"/>
        </p:scale>
        <p:origin x="2360" y="184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3220"/>
        <p:guide pos="22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4788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4788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CBFC2FC-AB15-4A86-A090-42EA9D9D81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17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/>
          <p:cNvSpPr>
            <a:spLocks noChangeArrowheads="1"/>
          </p:cNvSpPr>
          <p:nvPr/>
        </p:nvSpPr>
        <p:spPr bwMode="auto">
          <a:xfrm>
            <a:off x="0" y="0"/>
            <a:ext cx="7086600" cy="102219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014788" y="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776288" y="766763"/>
            <a:ext cx="5532437" cy="383063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708025" y="4856163"/>
            <a:ext cx="5668963" cy="459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70915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4014788" y="970915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705325CD-D4D1-46AB-A07B-76CAD4A152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3296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4B24E597-641E-4831-92E7-FE32F3EB8DD0}" type="slidenum">
              <a:rPr lang="en-GB">
                <a:solidFill>
                  <a:srgbClr val="000000"/>
                </a:solidFill>
                <a:latin typeface="Times New Roman" pitchFamily="18" charset="0"/>
              </a:rPr>
              <a:pPr/>
              <a:t>1</a:t>
            </a:fld>
            <a:endParaRPr lang="en-GB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1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4700" y="766763"/>
            <a:ext cx="5537200" cy="38338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08025" y="4856163"/>
            <a:ext cx="5670550" cy="459898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8902" tIns="49451" rIns="98902" bIns="49451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 no </a:t>
            </a:r>
            <a:r>
              <a:rPr lang="en-GB"/>
              <a:t>built-in flat map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6382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DAA5FB-1A88-4438-BFBB-9BBB90E5310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9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5734D-DD4C-4AFE-A48C-C042F044E4B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61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7814"/>
            <a:ext cx="2227131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7814"/>
            <a:ext cx="65214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8A648-AA13-472B-B8F8-A061FAD948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577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331D7C-3F02-481D-A2CB-CE756043E4B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297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C999C5-CA01-4C37-9A77-0BC9D4DCC8E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730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ECA9A-3BFE-4494-AE79-033AB3181B4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933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4964"/>
            <a:ext cx="4373431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4964"/>
            <a:ext cx="437515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055E91-4FFC-497B-9460-CB8D1F1E6E6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726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5E714-687B-490B-BC5F-848B0211A5D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462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BA0F8F-584F-4FE6-8B99-D18FEFDE602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565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DBC1AD-34F6-412E-A983-7210815D51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905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BC6ED-34ED-4D17-86C5-68EFDB043C1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26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317CFC-9530-4DD8-A082-6933CE16E3A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156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B58291-C605-4591-98C4-EA212E3823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962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961CE-61F8-4BC5-8BB3-B0A0F0B4CAB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1860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85800"/>
            <a:ext cx="2227131" cy="54435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85800"/>
            <a:ext cx="6521450" cy="54435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37626-AC2C-4FBA-AD1A-B46461F8D70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156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685801"/>
            <a:ext cx="8418381" cy="21256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D173BD-EAA9-43F3-A181-9BB25AB1E92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18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FDBB7-AE6C-44A4-9354-E420422B6D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530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73431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0200"/>
            <a:ext cx="4375150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91112-9BC8-4B82-B6DA-AD3952AEF20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6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22EFEF-B460-41E1-B380-21E0D72C12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08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55FF55-9A51-49BC-91F0-BC8E688F182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64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7ADF69-52E3-48D5-99E7-63105AE4C1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94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4FB47-FC34-470D-975D-818673632D6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24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B56B33-355B-4F00-98F1-AAA0DA53B9B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50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7814"/>
            <a:ext cx="8913681" cy="11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3681" cy="452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28229" y="6524626"/>
            <a:ext cx="23096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393149" y="6524626"/>
            <a:ext cx="31351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137136" y="6524626"/>
            <a:ext cx="2309681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D170E260-D032-4AF5-A4B0-E2382247C27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1031" name="Rectangle 6"/>
          <p:cNvSpPr>
            <a:spLocks noChangeArrowheads="1"/>
          </p:cNvSpPr>
          <p:nvPr/>
        </p:nvSpPr>
        <p:spPr bwMode="auto">
          <a:xfrm>
            <a:off x="0" y="0"/>
            <a:ext cx="247650" cy="2286000"/>
          </a:xfrm>
          <a:prstGeom prst="rect">
            <a:avLst/>
          </a:prstGeom>
          <a:solidFill>
            <a:srgbClr val="0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95300" y="1447800"/>
            <a:ext cx="8750300" cy="1588"/>
          </a:xfrm>
          <a:prstGeom prst="line">
            <a:avLst/>
          </a:prstGeom>
          <a:noFill/>
          <a:ln w="19080">
            <a:solidFill>
              <a:srgbClr val="0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3" name="Rectangle 8"/>
          <p:cNvSpPr>
            <a:spLocks noChangeArrowheads="1"/>
          </p:cNvSpPr>
          <p:nvPr/>
        </p:nvSpPr>
        <p:spPr bwMode="auto">
          <a:xfrm>
            <a:off x="0" y="2286000"/>
            <a:ext cx="247650" cy="2286000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" name="Rectangle 9"/>
          <p:cNvSpPr>
            <a:spLocks noChangeArrowheads="1"/>
          </p:cNvSpPr>
          <p:nvPr/>
        </p:nvSpPr>
        <p:spPr bwMode="auto">
          <a:xfrm>
            <a:off x="0" y="4572000"/>
            <a:ext cx="247650" cy="228600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685801"/>
            <a:ext cx="8418381" cy="212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dt"/>
          </p:nvPr>
        </p:nvSpPr>
        <p:spPr bwMode="auto">
          <a:xfrm>
            <a:off x="495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3384550" y="6248401"/>
            <a:ext cx="31351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>
              <a:buFont typeface="Verdana" pitchFamily="34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099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EBBAEC79-F64B-4999-8F10-F75F3E166CD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graphicFrame>
        <p:nvGraphicFramePr>
          <p:cNvPr id="2054" name="Object 5"/>
          <p:cNvGraphicFramePr>
            <a:graphicFrameLocks noChangeAspect="1"/>
          </p:cNvGraphicFramePr>
          <p:nvPr/>
        </p:nvGraphicFramePr>
        <p:xfrm>
          <a:off x="271728" y="2924176"/>
          <a:ext cx="9283435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7591552" imgH="391770" progId="">
                  <p:embed/>
                </p:oleObj>
              </mc:Choice>
              <mc:Fallback>
                <p:oleObj r:id="rId14" imgW="7591552" imgH="39177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28" y="2924176"/>
                        <a:ext cx="9283435" cy="19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4964"/>
            <a:ext cx="8913681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DB317A-B09E-4609-B950-7F75FB78108D}" type="slidenum">
              <a:rPr lang="en-GB"/>
              <a:pPr>
                <a:defRPr/>
              </a:pPr>
              <a:t>1</a:t>
            </a:fld>
            <a:endParaRPr lang="en-GB"/>
          </a:p>
        </p:txBody>
      </p:sp>
      <p:sp>
        <p:nvSpPr>
          <p:cNvPr id="3075" name="Rectangle 1"/>
          <p:cNvSpPr>
            <a:spLocks noGrp="1" noChangeArrowheads="1"/>
          </p:cNvSpPr>
          <p:nvPr>
            <p:ph type="title"/>
          </p:nvPr>
        </p:nvSpPr>
        <p:spPr>
          <a:xfrm>
            <a:off x="704851" y="692150"/>
            <a:ext cx="8424863" cy="2127250"/>
          </a:xfrm>
        </p:spPr>
        <p:txBody>
          <a:bodyPr/>
          <a:lstStyle/>
          <a:p>
            <a:pPr algn="ctr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Further Functions</a:t>
            </a:r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752600" y="3270250"/>
            <a:ext cx="6400800" cy="2209800"/>
          </a:xfrm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000" dirty="0"/>
              <a:t>Kevin Cunningham</a:t>
            </a:r>
          </a:p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3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C3297B-A3AD-894C-ABA5-CC60C83D6BF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31CDB-74C2-064B-9CA1-3895C1ECE9B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Further Functions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315F21-27AB-B648-8C25-A31D9535C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4997193"/>
            <a:ext cx="1287297" cy="867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78B145-B570-454F-BE8E-8E5A89E3EE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467" y="4716518"/>
            <a:ext cx="2046514" cy="114770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F45A7-933A-1346-A7BB-7AE72B5F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Functions and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B7FBE-9CD0-F541-B9FA-1B6B1AFEB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Can </a:t>
            </a:r>
            <a:r>
              <a:rPr lang="en-GB" i="1" dirty="0"/>
              <a:t>nest</a:t>
            </a:r>
            <a:r>
              <a:rPr lang="en-GB" dirty="0"/>
              <a:t> operations </a:t>
            </a:r>
          </a:p>
          <a:p>
            <a:pPr lvl="1"/>
            <a:r>
              <a:rPr lang="en-GB" dirty="0"/>
              <a:t>apply </a:t>
            </a:r>
            <a:r>
              <a:rPr lang="en-GB" dirty="0">
                <a:latin typeface="Courier" pitchFamily="2" charset="0"/>
              </a:rPr>
              <a:t>filter</a:t>
            </a:r>
            <a:r>
              <a:rPr lang="en-GB" dirty="0"/>
              <a:t> to initial data to find even numbers</a:t>
            </a:r>
          </a:p>
          <a:p>
            <a:pPr lvl="1"/>
            <a:r>
              <a:rPr lang="en-GB" dirty="0"/>
              <a:t>use </a:t>
            </a:r>
            <a:r>
              <a:rPr lang="en-GB" dirty="0">
                <a:latin typeface="Courier" pitchFamily="2" charset="0"/>
              </a:rPr>
              <a:t>map</a:t>
            </a:r>
            <a:r>
              <a:rPr lang="en-GB" dirty="0"/>
              <a:t> to add 10 to iterable returned from filter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C6D46-5168-784E-B486-EAED2B6C08C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A0789-101F-5E42-B7F5-5CF8FE891EF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D3060-8F30-B14C-9BDF-52111020A7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9EBA02-476A-6243-A629-97FDBF3ED504}"/>
              </a:ext>
            </a:extLst>
          </p:cNvPr>
          <p:cNvSpPr txBox="1"/>
          <p:nvPr/>
        </p:nvSpPr>
        <p:spPr>
          <a:xfrm>
            <a:off x="1352965" y="3259990"/>
            <a:ext cx="5287966" cy="31393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data = [1, 3, 5, 2, 7, 4, 10]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print(</a:t>
            </a:r>
            <a:r>
              <a:rPr lang="en-GB" b="1" dirty="0">
                <a:solidFill>
                  <a:schemeClr val="tx1"/>
                </a:solidFill>
              </a:rPr>
              <a:t>'data:'</a:t>
            </a:r>
            <a:r>
              <a:rPr lang="en-GB" dirty="0">
                <a:solidFill>
                  <a:schemeClr val="tx1"/>
                </a:solidFill>
              </a:rPr>
              <a:t>, data)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def </a:t>
            </a:r>
            <a:r>
              <a:rPr lang="en-GB" dirty="0" err="1">
                <a:solidFill>
                  <a:schemeClr val="tx1"/>
                </a:solidFill>
              </a:rPr>
              <a:t>is_even</a:t>
            </a:r>
            <a:r>
              <a:rPr lang="en-GB" dirty="0">
                <a:solidFill>
                  <a:schemeClr val="tx1"/>
                </a:solidFill>
              </a:rPr>
              <a:t>(</a:t>
            </a:r>
            <a:r>
              <a:rPr lang="en-GB" dirty="0" err="1">
                <a:solidFill>
                  <a:schemeClr val="tx1"/>
                </a:solidFill>
              </a:rPr>
              <a:t>i</a:t>
            </a:r>
            <a:r>
              <a:rPr lang="en-GB" dirty="0">
                <a:solidFill>
                  <a:schemeClr val="tx1"/>
                </a:solidFill>
              </a:rPr>
              <a:t>):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return </a:t>
            </a:r>
            <a:r>
              <a:rPr lang="en-GB" dirty="0" err="1">
                <a:solidFill>
                  <a:schemeClr val="tx1"/>
                </a:solidFill>
              </a:rPr>
              <a:t>i</a:t>
            </a:r>
            <a:r>
              <a:rPr lang="en-GB" dirty="0">
                <a:solidFill>
                  <a:schemeClr val="tx1"/>
                </a:solidFill>
              </a:rPr>
              <a:t> % 2 == 0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i="1" dirty="0">
                <a:solidFill>
                  <a:schemeClr val="tx1"/>
                </a:solidFill>
              </a:rPr>
              <a:t># Filter for even numbers and use map to add 10</a:t>
            </a:r>
            <a:br>
              <a:rPr lang="en-GB" i="1" dirty="0">
                <a:solidFill>
                  <a:schemeClr val="tx1"/>
                </a:solidFill>
              </a:rPr>
            </a:br>
            <a:r>
              <a:rPr lang="en-GB" dirty="0" err="1">
                <a:solidFill>
                  <a:schemeClr val="tx1"/>
                </a:solidFill>
              </a:rPr>
              <a:t>new_data</a:t>
            </a:r>
            <a:r>
              <a:rPr lang="en-GB" dirty="0">
                <a:solidFill>
                  <a:schemeClr val="tx1"/>
                </a:solidFill>
              </a:rPr>
              <a:t> = </a:t>
            </a:r>
            <a:r>
              <a:rPr lang="en-GB" dirty="0">
                <a:solidFill>
                  <a:srgbClr val="0000FF"/>
                </a:solidFill>
              </a:rPr>
              <a:t>list(</a:t>
            </a:r>
          </a:p>
          <a:p>
            <a:r>
              <a:rPr lang="en-GB" b="1" dirty="0">
                <a:solidFill>
                  <a:srgbClr val="0000FF"/>
                </a:solidFill>
              </a:rPr>
              <a:t>                         map</a:t>
            </a:r>
            <a:r>
              <a:rPr lang="en-GB" dirty="0">
                <a:solidFill>
                  <a:srgbClr val="0000FF"/>
                </a:solidFill>
              </a:rPr>
              <a:t>(lambda </a:t>
            </a:r>
            <a:r>
              <a:rPr lang="en-GB" dirty="0" err="1">
                <a:solidFill>
                  <a:srgbClr val="0000FF"/>
                </a:solidFill>
              </a:rPr>
              <a:t>i</a:t>
            </a:r>
            <a:r>
              <a:rPr lang="en-GB" dirty="0">
                <a:solidFill>
                  <a:srgbClr val="0000FF"/>
                </a:solidFill>
              </a:rPr>
              <a:t>: </a:t>
            </a:r>
            <a:r>
              <a:rPr lang="en-GB" dirty="0" err="1">
                <a:solidFill>
                  <a:srgbClr val="0000FF"/>
                </a:solidFill>
              </a:rPr>
              <a:t>i</a:t>
            </a:r>
            <a:r>
              <a:rPr lang="en-GB" dirty="0">
                <a:solidFill>
                  <a:srgbClr val="0000FF"/>
                </a:solidFill>
              </a:rPr>
              <a:t> + 10, </a:t>
            </a:r>
          </a:p>
          <a:p>
            <a:r>
              <a:rPr lang="en-GB" b="1" dirty="0">
                <a:solidFill>
                  <a:srgbClr val="0000FF"/>
                </a:solidFill>
              </a:rPr>
              <a:t>                                  filter</a:t>
            </a:r>
            <a:r>
              <a:rPr lang="en-GB" dirty="0">
                <a:solidFill>
                  <a:srgbClr val="0000FF"/>
                </a:solidFill>
              </a:rPr>
              <a:t>(</a:t>
            </a:r>
            <a:r>
              <a:rPr lang="en-GB" dirty="0" err="1">
                <a:solidFill>
                  <a:srgbClr val="0000FF"/>
                </a:solidFill>
              </a:rPr>
              <a:t>is_even</a:t>
            </a:r>
            <a:r>
              <a:rPr lang="en-GB" dirty="0">
                <a:solidFill>
                  <a:srgbClr val="0000FF"/>
                </a:solidFill>
              </a:rPr>
              <a:t>, data)))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print(</a:t>
            </a:r>
            <a:r>
              <a:rPr lang="en-GB" b="1" dirty="0">
                <a:solidFill>
                  <a:schemeClr val="tx1"/>
                </a:solidFill>
              </a:rPr>
              <a:t>'</a:t>
            </a:r>
            <a:r>
              <a:rPr lang="en-GB" b="1" dirty="0" err="1">
                <a:solidFill>
                  <a:schemeClr val="tx1"/>
                </a:solidFill>
              </a:rPr>
              <a:t>new_data</a:t>
            </a:r>
            <a:r>
              <a:rPr lang="en-GB" b="1" dirty="0">
                <a:solidFill>
                  <a:schemeClr val="tx1"/>
                </a:solidFill>
              </a:rPr>
              <a:t>:'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dirty="0" err="1">
                <a:solidFill>
                  <a:schemeClr val="tx1"/>
                </a:solidFill>
              </a:rPr>
              <a:t>new_data</a:t>
            </a:r>
            <a:r>
              <a:rPr lang="en-GB" dirty="0">
                <a:solidFill>
                  <a:schemeClr val="tx1"/>
                </a:solidFill>
              </a:rPr>
              <a:t>)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A48BB9-EF00-634A-81EF-AE56D54944D7}"/>
              </a:ext>
            </a:extLst>
          </p:cNvPr>
          <p:cNvSpPr txBox="1"/>
          <p:nvPr/>
        </p:nvSpPr>
        <p:spPr>
          <a:xfrm>
            <a:off x="6177136" y="4005064"/>
            <a:ext cx="2191622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data: [1, 3, 5, 2, 7, 4, 10]</a:t>
            </a:r>
          </a:p>
          <a:p>
            <a:r>
              <a:rPr lang="en-GB" sz="1400" dirty="0" err="1">
                <a:solidFill>
                  <a:schemeClr val="tx1"/>
                </a:solidFill>
              </a:rPr>
              <a:t>new_data</a:t>
            </a:r>
            <a:r>
              <a:rPr lang="en-GB" sz="1400" dirty="0">
                <a:solidFill>
                  <a:schemeClr val="tx1"/>
                </a:solidFill>
              </a:rPr>
              <a:t>: [12, 14, 20]</a:t>
            </a:r>
          </a:p>
        </p:txBody>
      </p:sp>
    </p:spTree>
    <p:extLst>
      <p:ext uri="{BB962C8B-B14F-4D97-AF65-F5344CB8AC3E}">
        <p14:creationId xmlns:p14="http://schemas.microsoft.com/office/powerpoint/2010/main" val="865430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B83A-8240-6147-BB3C-4731E5B9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0C306-97F1-C048-823F-56E72FB6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39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CD4E9-76D0-6F4A-BAD8-FB63C10E5BE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AD678-DDAF-AB49-BFD8-6EA8C593E19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DA270-FC9E-3F42-AD7E-E626A82828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57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for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98" y="1556791"/>
            <a:ext cx="8913681" cy="4388397"/>
          </a:xfrm>
        </p:spPr>
        <p:txBody>
          <a:bodyPr/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Local &amp; Global Variables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Modifying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Globals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within a function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Anonymous / Lambda Functions 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Functions and Containers 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filter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nesting filter and map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Further 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B97014-3A42-724C-A040-F8ECBEDE9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344" y="267460"/>
            <a:ext cx="1099840" cy="109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61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96796-2E62-1D42-A843-BC544056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Local &amp; Global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BC59F-2E38-5A45-97F5-B6BFD63E1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Variables can be declared as being </a:t>
            </a:r>
            <a:r>
              <a:rPr lang="en-GB" sz="2400" b="1" dirty="0">
                <a:solidFill>
                  <a:srgbClr val="0000FF"/>
                </a:solidFill>
                <a:latin typeface="Courier" pitchFamily="2" charset="0"/>
              </a:rPr>
              <a:t>global</a:t>
            </a:r>
            <a:r>
              <a:rPr lang="en-GB" sz="2400" dirty="0"/>
              <a:t> (to the program) or </a:t>
            </a:r>
            <a:r>
              <a:rPr lang="en-GB" sz="2400" b="1" dirty="0">
                <a:solidFill>
                  <a:srgbClr val="00B050"/>
                </a:solidFill>
                <a:latin typeface="Courier" pitchFamily="2" charset="0"/>
              </a:rPr>
              <a:t>local</a:t>
            </a:r>
            <a:r>
              <a:rPr lang="en-GB" sz="2400" dirty="0"/>
              <a:t> to a function</a:t>
            </a:r>
          </a:p>
          <a:p>
            <a:endParaRPr lang="en-GB" sz="2400" dirty="0"/>
          </a:p>
          <a:p>
            <a:endParaRPr lang="en-GB" sz="2400" dirty="0"/>
          </a:p>
          <a:p>
            <a:endParaRPr lang="en-GB" dirty="0"/>
          </a:p>
          <a:p>
            <a:endParaRPr lang="en-GB" dirty="0"/>
          </a:p>
          <a:p>
            <a:r>
              <a:rPr lang="en-GB" sz="2400" dirty="0"/>
              <a:t>local variables can only be referenced within the scope they are defined in</a:t>
            </a:r>
          </a:p>
          <a:p>
            <a:r>
              <a:rPr lang="en-GB" sz="2400" dirty="0"/>
              <a:t>global variables can be referenced anywhere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D9075-30F3-C44B-A70E-08CE0ED88C2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2CBFD-A6D3-7741-A0C5-CD43329AD40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B3ADA-CA25-1740-A09B-DFBED3E781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0023A6-1C5B-0045-A9F2-9ADEAF3BB8EB}"/>
              </a:ext>
            </a:extLst>
          </p:cNvPr>
          <p:cNvSpPr txBox="1"/>
          <p:nvPr/>
        </p:nvSpPr>
        <p:spPr>
          <a:xfrm>
            <a:off x="1784648" y="2636912"/>
            <a:ext cx="4968552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0000FF"/>
                </a:solidFill>
              </a:rPr>
              <a:t>a_global_count</a:t>
            </a:r>
            <a:r>
              <a:rPr lang="en-GB" b="1" dirty="0">
                <a:solidFill>
                  <a:srgbClr val="0000FF"/>
                </a:solidFill>
              </a:rPr>
              <a:t> </a:t>
            </a:r>
            <a:r>
              <a:rPr lang="en-GB" dirty="0">
                <a:solidFill>
                  <a:schemeClr val="tx1"/>
                </a:solidFill>
              </a:rPr>
              <a:t>= 10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b="1" dirty="0">
                <a:solidFill>
                  <a:schemeClr val="tx1"/>
                </a:solidFill>
              </a:rPr>
              <a:t>def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some_func</a:t>
            </a:r>
            <a:r>
              <a:rPr lang="en-GB" dirty="0">
                <a:solidFill>
                  <a:schemeClr val="tx1"/>
                </a:solidFill>
              </a:rPr>
              <a:t>():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</a:t>
            </a:r>
            <a:r>
              <a:rPr lang="en-GB" b="1" dirty="0" err="1">
                <a:solidFill>
                  <a:srgbClr val="00B050"/>
                </a:solidFill>
              </a:rPr>
              <a:t>a_local_variable</a:t>
            </a:r>
            <a:r>
              <a:rPr lang="en-GB" b="1" dirty="0">
                <a:solidFill>
                  <a:srgbClr val="00B050"/>
                </a:solidFill>
              </a:rPr>
              <a:t> </a:t>
            </a:r>
            <a:r>
              <a:rPr lang="en-GB" dirty="0">
                <a:solidFill>
                  <a:schemeClr val="tx1"/>
                </a:solidFill>
              </a:rPr>
              <a:t>= 100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print(</a:t>
            </a:r>
            <a:r>
              <a:rPr lang="en-GB" b="1" dirty="0">
                <a:solidFill>
                  <a:schemeClr val="tx1"/>
                </a:solidFill>
              </a:rPr>
              <a:t>'</a:t>
            </a:r>
            <a:r>
              <a:rPr lang="en-GB" b="1" dirty="0" err="1">
                <a:solidFill>
                  <a:schemeClr val="tx1"/>
                </a:solidFill>
              </a:rPr>
              <a:t>a_local_variable</a:t>
            </a:r>
            <a:r>
              <a:rPr lang="en-GB" b="1" dirty="0">
                <a:solidFill>
                  <a:schemeClr val="tx1"/>
                </a:solidFill>
              </a:rPr>
              <a:t>:'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b="1" dirty="0" err="1">
                <a:solidFill>
                  <a:srgbClr val="00B050"/>
                </a:solidFill>
              </a:rPr>
              <a:t>a_local_variable</a:t>
            </a:r>
            <a:r>
              <a:rPr lang="en-GB" dirty="0">
                <a:solidFill>
                  <a:schemeClr val="tx1"/>
                </a:solidFill>
              </a:rPr>
              <a:t>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print(</a:t>
            </a:r>
            <a:r>
              <a:rPr lang="en-GB" b="1" dirty="0">
                <a:solidFill>
                  <a:schemeClr val="tx1"/>
                </a:solidFill>
              </a:rPr>
              <a:t>'</a:t>
            </a:r>
            <a:r>
              <a:rPr lang="en-GB" b="1" dirty="0" err="1">
                <a:solidFill>
                  <a:schemeClr val="tx1"/>
                </a:solidFill>
              </a:rPr>
              <a:t>a_global_count</a:t>
            </a:r>
            <a:r>
              <a:rPr lang="en-GB" b="1" dirty="0">
                <a:solidFill>
                  <a:schemeClr val="tx1"/>
                </a:solidFill>
              </a:rPr>
              <a:t>:'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b="1" dirty="0" err="1">
                <a:solidFill>
                  <a:srgbClr val="0000FF"/>
                </a:solidFill>
              </a:rPr>
              <a:t>a_global_count</a:t>
            </a:r>
            <a:r>
              <a:rPr lang="en-GB" dirty="0">
                <a:solidFill>
                  <a:schemeClr val="tx1"/>
                </a:solidFill>
              </a:rPr>
              <a:t>)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dirty="0" err="1">
                <a:solidFill>
                  <a:schemeClr val="tx1"/>
                </a:solidFill>
              </a:rPr>
              <a:t>some_func</a:t>
            </a:r>
            <a:r>
              <a:rPr lang="en-GB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502B53-515B-A646-BC31-015B70959D6C}"/>
              </a:ext>
            </a:extLst>
          </p:cNvPr>
          <p:cNvSpPr txBox="1"/>
          <p:nvPr/>
        </p:nvSpPr>
        <p:spPr>
          <a:xfrm>
            <a:off x="6609184" y="4149080"/>
            <a:ext cx="2188112" cy="584775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 err="1">
                <a:solidFill>
                  <a:schemeClr val="tx1"/>
                </a:solidFill>
              </a:rPr>
              <a:t>a_local_variable</a:t>
            </a:r>
            <a:r>
              <a:rPr lang="en-GB" sz="1600" dirty="0">
                <a:solidFill>
                  <a:schemeClr val="tx1"/>
                </a:solidFill>
              </a:rPr>
              <a:t>: 100</a:t>
            </a:r>
          </a:p>
          <a:p>
            <a:r>
              <a:rPr lang="en-GB" sz="1600" dirty="0" err="1">
                <a:solidFill>
                  <a:schemeClr val="tx1"/>
                </a:solidFill>
              </a:rPr>
              <a:t>a_global_count</a:t>
            </a:r>
            <a:r>
              <a:rPr lang="en-GB" sz="1600" dirty="0">
                <a:solidFill>
                  <a:schemeClr val="tx1"/>
                </a:solidFill>
              </a:rPr>
              <a:t>: 10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0E83D1-11E2-13F9-D76C-379BACE7D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02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81FA4-FBA1-D649-AC9C-6B2BB4553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Modifying </a:t>
            </a:r>
            <a:r>
              <a:rPr lang="en-GB" dirty="0" err="1"/>
              <a:t>Globals</a:t>
            </a:r>
            <a:r>
              <a:rPr lang="en-GB" dirty="0"/>
              <a:t> within a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989C4-915E-464E-8145-7846AD48B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98" y="1564737"/>
            <a:ext cx="8913681" cy="1482271"/>
          </a:xfrm>
        </p:spPr>
        <p:txBody>
          <a:bodyPr/>
          <a:lstStyle/>
          <a:p>
            <a:r>
              <a:rPr lang="en-GB" sz="2400" dirty="0"/>
              <a:t>By default </a:t>
            </a:r>
            <a:r>
              <a:rPr lang="en-GB" sz="2400" i="1" dirty="0"/>
              <a:t>local</a:t>
            </a:r>
            <a:r>
              <a:rPr lang="en-GB" sz="2400" dirty="0"/>
              <a:t> variables will hide global variables with the same name</a:t>
            </a:r>
          </a:p>
          <a:p>
            <a:pPr lvl="1"/>
            <a:r>
              <a:rPr lang="en-GB" sz="2000" dirty="0"/>
              <a:t>known as </a:t>
            </a:r>
            <a:r>
              <a:rPr lang="en-GB" sz="2000" b="1" i="1" dirty="0">
                <a:solidFill>
                  <a:srgbClr val="0000FF"/>
                </a:solidFill>
              </a:rPr>
              <a:t>'Shadowing</a:t>
            </a:r>
            <a:r>
              <a:rPr lang="en-GB" sz="2000" dirty="0"/>
              <a:t>'</a:t>
            </a:r>
          </a:p>
          <a:p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08646-065A-544D-919E-BD9AB464D3E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E91C1-DEC3-E04D-8147-3947CE42E92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79FEB-3456-6D43-AF97-BF80F52637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E9CA10-4F14-654A-8BB7-ED4515267A47}"/>
              </a:ext>
            </a:extLst>
          </p:cNvPr>
          <p:cNvSpPr txBox="1"/>
          <p:nvPr/>
        </p:nvSpPr>
        <p:spPr>
          <a:xfrm>
            <a:off x="831096" y="3047008"/>
            <a:ext cx="4409936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def</a:t>
            </a:r>
            <a:r>
              <a:rPr lang="en-GB" dirty="0">
                <a:solidFill>
                  <a:schemeClr val="tx1"/>
                </a:solidFill>
              </a:rPr>
              <a:t> my_function():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</a:t>
            </a:r>
            <a:r>
              <a:rPr lang="en-GB" b="1" dirty="0">
                <a:solidFill>
                  <a:srgbClr val="C00000"/>
                </a:solidFill>
              </a:rPr>
              <a:t>a_variable </a:t>
            </a:r>
            <a:r>
              <a:rPr lang="en-GB" dirty="0">
                <a:solidFill>
                  <a:schemeClr val="tx1"/>
                </a:solidFill>
              </a:rPr>
              <a:t>= 100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print(</a:t>
            </a:r>
            <a:r>
              <a:rPr lang="en-GB" b="1" dirty="0">
                <a:solidFill>
                  <a:schemeClr val="tx1"/>
                </a:solidFill>
              </a:rPr>
              <a:t>'inside function:'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b="1" dirty="0">
                <a:solidFill>
                  <a:srgbClr val="C00000"/>
                </a:solidFill>
              </a:rPr>
              <a:t>a_variable</a:t>
            </a:r>
            <a:r>
              <a:rPr lang="en-GB" dirty="0">
                <a:solidFill>
                  <a:schemeClr val="tx1"/>
                </a:solidFill>
              </a:rPr>
              <a:t>)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4447D7-EFFE-CA40-AD93-C4A3D9B615C0}"/>
              </a:ext>
            </a:extLst>
          </p:cNvPr>
          <p:cNvSpPr txBox="1"/>
          <p:nvPr/>
        </p:nvSpPr>
        <p:spPr>
          <a:xfrm>
            <a:off x="811680" y="4367327"/>
            <a:ext cx="4409936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</a:rPr>
              <a:t>a_variable </a:t>
            </a:r>
            <a:r>
              <a:rPr lang="en-GB" dirty="0">
                <a:solidFill>
                  <a:schemeClr val="tx1"/>
                </a:solidFill>
              </a:rPr>
              <a:t>= 25</a:t>
            </a:r>
          </a:p>
          <a:p>
            <a:r>
              <a:rPr lang="en-GB" dirty="0">
                <a:solidFill>
                  <a:schemeClr val="tx1"/>
                </a:solidFill>
              </a:rPr>
              <a:t>print(</a:t>
            </a:r>
            <a:r>
              <a:rPr lang="en-GB" b="1" dirty="0">
                <a:solidFill>
                  <a:schemeClr val="tx1"/>
                </a:solidFill>
              </a:rPr>
              <a:t>before function:'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b="1" dirty="0">
                <a:solidFill>
                  <a:srgbClr val="00B050"/>
                </a:solidFill>
              </a:rPr>
              <a:t>a_variable</a:t>
            </a:r>
            <a:r>
              <a:rPr lang="en-GB" dirty="0">
                <a:solidFill>
                  <a:schemeClr val="tx1"/>
                </a:solidFill>
              </a:rPr>
              <a:t>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my_function()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print(</a:t>
            </a:r>
            <a:r>
              <a:rPr lang="en-GB" b="1" dirty="0">
                <a:solidFill>
                  <a:schemeClr val="tx1"/>
                </a:solidFill>
              </a:rPr>
              <a:t>'outside function:'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b="1" dirty="0">
                <a:solidFill>
                  <a:srgbClr val="00B050"/>
                </a:solidFill>
              </a:rPr>
              <a:t>a_variable</a:t>
            </a:r>
            <a:r>
              <a:rPr lang="en-GB" dirty="0">
                <a:solidFill>
                  <a:schemeClr val="tx1"/>
                </a:solidFill>
              </a:rPr>
              <a:t>)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ACC5A3-2EDA-C24F-9B9B-2227F5EC5958}"/>
              </a:ext>
            </a:extLst>
          </p:cNvPr>
          <p:cNvSpPr txBox="1"/>
          <p:nvPr/>
        </p:nvSpPr>
        <p:spPr>
          <a:xfrm>
            <a:off x="4960738" y="5163401"/>
            <a:ext cx="2442478" cy="830997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</a:rPr>
              <a:t>before function: 25</a:t>
            </a:r>
          </a:p>
          <a:p>
            <a:r>
              <a:rPr lang="en-GB" sz="1600" dirty="0">
                <a:solidFill>
                  <a:schemeClr val="tx1"/>
                </a:solidFill>
              </a:rPr>
              <a:t>inside function: 100</a:t>
            </a:r>
          </a:p>
          <a:p>
            <a:r>
              <a:rPr lang="en-GB" sz="1600" dirty="0">
                <a:solidFill>
                  <a:schemeClr val="tx1"/>
                </a:solidFill>
              </a:rPr>
              <a:t>outside function: 25</a:t>
            </a:r>
          </a:p>
        </p:txBody>
      </p:sp>
    </p:spTree>
    <p:extLst>
      <p:ext uri="{BB962C8B-B14F-4D97-AF65-F5344CB8AC3E}">
        <p14:creationId xmlns:p14="http://schemas.microsoft.com/office/powerpoint/2010/main" val="1842271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81FA4-FBA1-D649-AC9C-6B2BB4553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Modifying </a:t>
            </a:r>
            <a:r>
              <a:rPr lang="en-GB" dirty="0" err="1"/>
              <a:t>Globals</a:t>
            </a:r>
            <a:r>
              <a:rPr lang="en-GB" dirty="0"/>
              <a:t> within a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989C4-915E-464E-8145-7846AD48B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98" y="1662785"/>
            <a:ext cx="8913681" cy="1523236"/>
          </a:xfrm>
        </p:spPr>
        <p:txBody>
          <a:bodyPr/>
          <a:lstStyle/>
          <a:p>
            <a:r>
              <a:rPr lang="en-GB" sz="2400" dirty="0"/>
              <a:t>To </a:t>
            </a:r>
            <a:r>
              <a:rPr lang="en-GB" sz="2400" i="1" dirty="0">
                <a:solidFill>
                  <a:srgbClr val="0000FF"/>
                </a:solidFill>
              </a:rPr>
              <a:t>modify</a:t>
            </a:r>
            <a:r>
              <a:rPr lang="en-GB" sz="2400" dirty="0"/>
              <a:t> a global within a function </a:t>
            </a:r>
          </a:p>
          <a:p>
            <a:pPr lvl="1"/>
            <a:r>
              <a:rPr lang="en-GB" sz="2000" dirty="0"/>
              <a:t>must first declare as </a:t>
            </a:r>
            <a:r>
              <a:rPr lang="en-GB" sz="2000" b="1" dirty="0">
                <a:solidFill>
                  <a:srgbClr val="0000FF"/>
                </a:solidFill>
                <a:latin typeface="Courier" pitchFamily="2" charset="0"/>
              </a:rPr>
              <a:t>global</a:t>
            </a:r>
          </a:p>
          <a:p>
            <a:pPr lvl="1"/>
            <a:r>
              <a:rPr lang="en-GB" sz="2000" dirty="0"/>
              <a:t>inside function before use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08646-065A-544D-919E-BD9AB464D3E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E91C1-DEC3-E04D-8147-3947CE42E92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79FEB-3456-6D43-AF97-BF80F52637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B0236D-8531-2749-B2D5-4D2ADC7C2F24}"/>
              </a:ext>
            </a:extLst>
          </p:cNvPr>
          <p:cNvSpPr txBox="1"/>
          <p:nvPr/>
        </p:nvSpPr>
        <p:spPr>
          <a:xfrm>
            <a:off x="1244588" y="3228170"/>
            <a:ext cx="4140460" cy="28623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</a:rPr>
              <a:t>max</a:t>
            </a:r>
            <a:r>
              <a:rPr lang="en-GB" dirty="0">
                <a:solidFill>
                  <a:schemeClr val="tx1"/>
                </a:solidFill>
              </a:rPr>
              <a:t> = 100</a:t>
            </a:r>
          </a:p>
          <a:p>
            <a:r>
              <a:rPr lang="en-GB" dirty="0">
                <a:solidFill>
                  <a:schemeClr val="tx1"/>
                </a:solidFill>
              </a:rPr>
              <a:t>print(</a:t>
            </a:r>
            <a:r>
              <a:rPr lang="en-GB" b="1" dirty="0">
                <a:solidFill>
                  <a:schemeClr val="tx1"/>
                </a:solidFill>
              </a:rPr>
              <a:t>'initial value of max:'</a:t>
            </a:r>
            <a:r>
              <a:rPr lang="en-GB" dirty="0">
                <a:solidFill>
                  <a:schemeClr val="tx1"/>
                </a:solidFill>
              </a:rPr>
              <a:t>, max)</a:t>
            </a:r>
          </a:p>
          <a:p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def </a:t>
            </a:r>
            <a:r>
              <a:rPr lang="en-GB" dirty="0" err="1">
                <a:solidFill>
                  <a:schemeClr val="tx1"/>
                </a:solidFill>
              </a:rPr>
              <a:t>print_max</a:t>
            </a:r>
            <a:r>
              <a:rPr lang="en-GB" dirty="0">
                <a:solidFill>
                  <a:schemeClr val="tx1"/>
                </a:solidFill>
              </a:rPr>
              <a:t>():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</a:t>
            </a:r>
            <a:r>
              <a:rPr lang="en-GB" b="1" dirty="0">
                <a:solidFill>
                  <a:srgbClr val="0000FF"/>
                </a:solidFill>
              </a:rPr>
              <a:t>global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b="1" dirty="0">
                <a:solidFill>
                  <a:srgbClr val="00B050"/>
                </a:solidFill>
              </a:rPr>
              <a:t>max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</a:t>
            </a:r>
            <a:r>
              <a:rPr lang="en-GB" b="1" dirty="0">
                <a:solidFill>
                  <a:srgbClr val="00B050"/>
                </a:solidFill>
              </a:rPr>
              <a:t>max</a:t>
            </a:r>
            <a:r>
              <a:rPr lang="en-GB" dirty="0">
                <a:solidFill>
                  <a:schemeClr val="tx1"/>
                </a:solidFill>
              </a:rPr>
              <a:t> = </a:t>
            </a:r>
            <a:r>
              <a:rPr lang="en-GB" b="1" dirty="0">
                <a:solidFill>
                  <a:srgbClr val="00B050"/>
                </a:solidFill>
              </a:rPr>
              <a:t>max</a:t>
            </a:r>
            <a:r>
              <a:rPr lang="en-GB" dirty="0">
                <a:solidFill>
                  <a:schemeClr val="tx1"/>
                </a:solidFill>
              </a:rPr>
              <a:t> + 1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print(</a:t>
            </a:r>
            <a:r>
              <a:rPr lang="en-GB" b="1" dirty="0">
                <a:solidFill>
                  <a:schemeClr val="tx1"/>
                </a:solidFill>
              </a:rPr>
              <a:t>'inside function:'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b="1" dirty="0">
                <a:solidFill>
                  <a:srgbClr val="00B050"/>
                </a:solidFill>
              </a:rPr>
              <a:t>max</a:t>
            </a:r>
            <a:r>
              <a:rPr lang="en-GB" dirty="0">
                <a:solidFill>
                  <a:schemeClr val="tx1"/>
                </a:solidFill>
              </a:rPr>
              <a:t>)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dirty="0" err="1">
                <a:solidFill>
                  <a:schemeClr val="tx1"/>
                </a:solidFill>
              </a:rPr>
              <a:t>print_max</a:t>
            </a:r>
            <a:r>
              <a:rPr lang="en-GB" dirty="0">
                <a:solidFill>
                  <a:schemeClr val="tx1"/>
                </a:solidFill>
              </a:rPr>
              <a:t>()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print(</a:t>
            </a:r>
            <a:r>
              <a:rPr lang="en-GB" b="1" dirty="0">
                <a:solidFill>
                  <a:schemeClr val="tx1"/>
                </a:solidFill>
              </a:rPr>
              <a:t>'outside function:'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b="1" dirty="0">
                <a:solidFill>
                  <a:srgbClr val="00B050"/>
                </a:solidFill>
              </a:rPr>
              <a:t>max</a:t>
            </a:r>
            <a:r>
              <a:rPr lang="en-GB" dirty="0">
                <a:solidFill>
                  <a:schemeClr val="tx1"/>
                </a:solidFill>
              </a:rPr>
              <a:t>)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D62CE6-6004-AC4C-8F57-8324E60BAE7B}"/>
              </a:ext>
            </a:extLst>
          </p:cNvPr>
          <p:cNvSpPr txBox="1"/>
          <p:nvPr/>
        </p:nvSpPr>
        <p:spPr>
          <a:xfrm>
            <a:off x="4970610" y="4998140"/>
            <a:ext cx="2559430" cy="830997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</a:rPr>
              <a:t>initial value of max: 100</a:t>
            </a:r>
          </a:p>
          <a:p>
            <a:r>
              <a:rPr lang="en-GB" sz="1600" dirty="0">
                <a:solidFill>
                  <a:schemeClr val="tx1"/>
                </a:solidFill>
              </a:rPr>
              <a:t>inside function: 101</a:t>
            </a:r>
          </a:p>
          <a:p>
            <a:r>
              <a:rPr lang="en-GB" sz="1600" dirty="0">
                <a:solidFill>
                  <a:schemeClr val="tx1"/>
                </a:solidFill>
              </a:rPr>
              <a:t>outside function: 101</a:t>
            </a:r>
          </a:p>
        </p:txBody>
      </p:sp>
      <p:pic>
        <p:nvPicPr>
          <p:cNvPr id="7" name="Picture 6" descr="Light bulb ideas - Free Stock Photo by Merelize on Stockvault.net">
            <a:extLst>
              <a:ext uri="{FF2B5EF4-FFF2-40B4-BE49-F238E27FC236}">
                <a16:creationId xmlns:a16="http://schemas.microsoft.com/office/drawing/2014/main" id="{03C91ED6-8C36-D2C3-1FB2-A0E383522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407" y="2130794"/>
            <a:ext cx="429282" cy="44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756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60829-D1A8-8747-8055-800343313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Anonymous / Lambda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9D5FA-F7EF-1144-A6DE-B8FAF7D9B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80061"/>
            <a:ext cx="8913681" cy="4529138"/>
          </a:xfrm>
        </p:spPr>
        <p:txBody>
          <a:bodyPr/>
          <a:lstStyle/>
          <a:p>
            <a:r>
              <a:rPr lang="en-US" dirty="0"/>
              <a:t>Can define anonymous functions</a:t>
            </a:r>
          </a:p>
          <a:p>
            <a:endParaRPr lang="en-US" dirty="0"/>
          </a:p>
          <a:p>
            <a:pPr lvl="1"/>
            <a:r>
              <a:rPr lang="en-US" dirty="0"/>
              <a:t>aka </a:t>
            </a:r>
            <a:r>
              <a:rPr lang="en-US" i="1" dirty="0"/>
              <a:t>lambda</a:t>
            </a:r>
            <a:r>
              <a:rPr lang="en-US" dirty="0"/>
              <a:t> functions</a:t>
            </a:r>
          </a:p>
          <a:p>
            <a:r>
              <a:rPr lang="en-US" dirty="0"/>
              <a:t>Can optionally take parameters</a:t>
            </a:r>
          </a:p>
          <a:p>
            <a:pPr lvl="2"/>
            <a:r>
              <a:rPr lang="en-US" dirty="0"/>
              <a:t>Always return a value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70086-51E0-204D-80B8-60FF4CD5369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571F3-D75A-6842-A68A-D6CC1CF36F6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D8AA1-EED1-C347-AFB9-3D7F8DE506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AC19A0-A908-734A-AA7F-8786CFE143B5}"/>
              </a:ext>
            </a:extLst>
          </p:cNvPr>
          <p:cNvSpPr txBox="1"/>
          <p:nvPr/>
        </p:nvSpPr>
        <p:spPr>
          <a:xfrm>
            <a:off x="992560" y="2125060"/>
            <a:ext cx="372725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lambda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arguments: expression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9D93B3-1E10-EF41-AEE1-8C51DBAAB5C2}"/>
              </a:ext>
            </a:extLst>
          </p:cNvPr>
          <p:cNvSpPr txBox="1"/>
          <p:nvPr/>
        </p:nvSpPr>
        <p:spPr>
          <a:xfrm>
            <a:off x="1589189" y="4261438"/>
            <a:ext cx="4032448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func0 =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lambda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print('no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func1 =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lambda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x: x * x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func2 =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lambda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x, y: x * y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func3 =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lambda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x, y, z: x + y + 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D8E7FD-391C-554A-806E-1ABA9EC7F33A}"/>
              </a:ext>
            </a:extLst>
          </p:cNvPr>
          <p:cNvSpPr txBox="1"/>
          <p:nvPr/>
        </p:nvSpPr>
        <p:spPr>
          <a:xfrm>
            <a:off x="3949941" y="5577721"/>
            <a:ext cx="259897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func0()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print(func1(4))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print(func2(3, 4))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print(func3(2, 3, 4))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825496-E910-C849-8C99-CD88DE3D4A4D}"/>
              </a:ext>
            </a:extLst>
          </p:cNvPr>
          <p:cNvSpPr txBox="1"/>
          <p:nvPr/>
        </p:nvSpPr>
        <p:spPr>
          <a:xfrm>
            <a:off x="6178217" y="5247752"/>
            <a:ext cx="1074617" cy="954107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no </a:t>
            </a:r>
            <a:r>
              <a:rPr lang="en-GB" sz="1400" dirty="0" err="1">
                <a:solidFill>
                  <a:schemeClr val="tx1"/>
                </a:solidFill>
              </a:rPr>
              <a:t>args</a:t>
            </a:r>
            <a:endParaRPr lang="en-GB" sz="1400" dirty="0">
              <a:solidFill>
                <a:schemeClr val="tx1"/>
              </a:solidFill>
            </a:endParaRPr>
          </a:p>
          <a:p>
            <a:r>
              <a:rPr lang="en-GB" sz="1400" dirty="0">
                <a:solidFill>
                  <a:schemeClr val="tx1"/>
                </a:solidFill>
              </a:rPr>
              <a:t>16</a:t>
            </a:r>
          </a:p>
          <a:p>
            <a:r>
              <a:rPr lang="en-GB" sz="1400" dirty="0">
                <a:solidFill>
                  <a:schemeClr val="tx1"/>
                </a:solidFill>
              </a:rPr>
              <a:t>12</a:t>
            </a:r>
          </a:p>
          <a:p>
            <a:r>
              <a:rPr lang="en-GB" sz="14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5A1BA3-F765-1E21-EC99-0370C0B9030C}"/>
              </a:ext>
            </a:extLst>
          </p:cNvPr>
          <p:cNvSpPr txBox="1"/>
          <p:nvPr/>
        </p:nvSpPr>
        <p:spPr>
          <a:xfrm>
            <a:off x="6890779" y="4076772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FF"/>
                </a:solidFill>
              </a:rPr>
              <a:t>Note func0() returns None</a:t>
            </a:r>
          </a:p>
        </p:txBody>
      </p:sp>
      <p:pic>
        <p:nvPicPr>
          <p:cNvPr id="12" name="Picture 11" descr="Light bulb ideas - Free Stock Photo by Merelize on Stockvault.net">
            <a:extLst>
              <a:ext uri="{FF2B5EF4-FFF2-40B4-BE49-F238E27FC236}">
                <a16:creationId xmlns:a16="http://schemas.microsoft.com/office/drawing/2014/main" id="{AF66456C-E511-C03D-BACB-CE9ACEB51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84" y="4076772"/>
            <a:ext cx="429282" cy="44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042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E0FD4-E66B-BD49-A991-3742D9C6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Functions and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F34F7-925D-F347-8888-25E18F1D9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Functional programming style operations available on containers aka </a:t>
            </a:r>
            <a:r>
              <a:rPr lang="en-GB" sz="2400" i="1" dirty="0"/>
              <a:t>Higher Order Functions</a:t>
            </a:r>
          </a:p>
          <a:p>
            <a:pPr lvl="2"/>
            <a:endParaRPr lang="en-GB" sz="1600" dirty="0"/>
          </a:p>
          <a:p>
            <a:r>
              <a:rPr lang="en-GB" sz="2400" dirty="0">
                <a:latin typeface="Courier" pitchFamily="2" charset="0"/>
              </a:rPr>
              <a:t>filter() </a:t>
            </a:r>
            <a:r>
              <a:rPr lang="en-GB" sz="2400" dirty="0"/>
              <a:t>filters out elements from a collection</a:t>
            </a:r>
          </a:p>
          <a:p>
            <a:pPr lvl="1"/>
            <a:r>
              <a:rPr lang="en-GB" sz="2000" dirty="0"/>
              <a:t>returned iterable is the same size or smaller than original collection</a:t>
            </a:r>
          </a:p>
          <a:p>
            <a:pPr lvl="2"/>
            <a:endParaRPr lang="en-GB" sz="1600" dirty="0"/>
          </a:p>
          <a:p>
            <a:r>
              <a:rPr lang="en-GB" sz="2400" dirty="0">
                <a:latin typeface="Courier" pitchFamily="2" charset="0"/>
              </a:rPr>
              <a:t>map() </a:t>
            </a:r>
            <a:r>
              <a:rPr lang="en-GB" sz="2400" dirty="0"/>
              <a:t>applies a function to all elements in a collection</a:t>
            </a:r>
          </a:p>
          <a:p>
            <a:pPr lvl="1"/>
            <a:r>
              <a:rPr lang="en-GB" sz="2000" dirty="0"/>
              <a:t>return iterable is always same size as original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67991-9AB2-2F40-9FF8-1988E163DA9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93803-5020-594B-A410-94502CFACBE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40EA4-2B64-0047-A28B-ED85EF6F3C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C9A817-6C2A-A51C-8C5F-49BABBB0B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11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33AC8-A2B7-1240-B056-DE24D07BB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Functions and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D8DB1-7D0A-5E42-9923-78C6276A9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Using filter()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A7807-4007-B44D-A731-10CEB7020DA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52991-EA71-714C-B737-7598201E98B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EF42F-FA8F-1E49-B962-BB09155B7A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4AE9F-F7C6-0843-8CB0-441D69B91392}"/>
              </a:ext>
            </a:extLst>
          </p:cNvPr>
          <p:cNvSpPr txBox="1"/>
          <p:nvPr/>
        </p:nvSpPr>
        <p:spPr>
          <a:xfrm>
            <a:off x="2072680" y="2262179"/>
            <a:ext cx="5256584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data = [1, 3, 5, 2, 7, 4, 10]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print(</a:t>
            </a:r>
            <a:r>
              <a:rPr lang="en-GB" b="1" dirty="0">
                <a:solidFill>
                  <a:schemeClr val="tx1"/>
                </a:solidFill>
              </a:rPr>
              <a:t>'data:'</a:t>
            </a:r>
            <a:r>
              <a:rPr lang="en-GB" dirty="0">
                <a:solidFill>
                  <a:schemeClr val="tx1"/>
                </a:solidFill>
              </a:rPr>
              <a:t>, data)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i="1" dirty="0">
                <a:solidFill>
                  <a:schemeClr val="tx1"/>
                </a:solidFill>
              </a:rPr>
              <a:t># Filter for even numbers using a lambda function</a:t>
            </a:r>
            <a:br>
              <a:rPr lang="en-GB" i="1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d1 = list(</a:t>
            </a:r>
            <a:r>
              <a:rPr lang="en-GB" b="1" dirty="0">
                <a:solidFill>
                  <a:srgbClr val="0000FF"/>
                </a:solidFill>
              </a:rPr>
              <a:t>filter</a:t>
            </a:r>
            <a:r>
              <a:rPr lang="en-GB" dirty="0">
                <a:solidFill>
                  <a:schemeClr val="tx1"/>
                </a:solidFill>
              </a:rPr>
              <a:t>(</a:t>
            </a:r>
            <a:r>
              <a:rPr lang="en-GB" b="1" dirty="0">
                <a:solidFill>
                  <a:schemeClr val="tx1"/>
                </a:solidFill>
              </a:rPr>
              <a:t>lambda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i</a:t>
            </a:r>
            <a:r>
              <a:rPr lang="en-GB" dirty="0">
                <a:solidFill>
                  <a:schemeClr val="tx1"/>
                </a:solidFill>
              </a:rPr>
              <a:t>: </a:t>
            </a:r>
            <a:r>
              <a:rPr lang="en-GB" dirty="0" err="1">
                <a:solidFill>
                  <a:schemeClr val="tx1"/>
                </a:solidFill>
              </a:rPr>
              <a:t>i</a:t>
            </a:r>
            <a:r>
              <a:rPr lang="en-GB" dirty="0">
                <a:solidFill>
                  <a:schemeClr val="tx1"/>
                </a:solidFill>
              </a:rPr>
              <a:t> % 2 == 0, data))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print(</a:t>
            </a:r>
            <a:r>
              <a:rPr lang="en-GB" b="1" dirty="0" err="1">
                <a:solidFill>
                  <a:schemeClr val="tx1"/>
                </a:solidFill>
              </a:rPr>
              <a:t>f'filtered</a:t>
            </a:r>
            <a:r>
              <a:rPr lang="en-GB" b="1" dirty="0">
                <a:solidFill>
                  <a:schemeClr val="tx1"/>
                </a:solidFill>
              </a:rPr>
              <a:t> d1: </a:t>
            </a:r>
            <a:r>
              <a:rPr lang="en-GB" dirty="0">
                <a:solidFill>
                  <a:schemeClr val="tx1"/>
                </a:solidFill>
              </a:rPr>
              <a:t>{d1}</a:t>
            </a:r>
            <a:r>
              <a:rPr lang="en-GB" b="1" dirty="0">
                <a:solidFill>
                  <a:schemeClr val="tx1"/>
                </a:solidFill>
              </a:rPr>
              <a:t>'</a:t>
            </a:r>
            <a:r>
              <a:rPr lang="en-GB" dirty="0">
                <a:solidFill>
                  <a:schemeClr val="tx1"/>
                </a:solidFill>
              </a:rPr>
              <a:t>)</a:t>
            </a:r>
          </a:p>
          <a:p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>
                <a:solidFill>
                  <a:schemeClr val="tx1"/>
                </a:solidFill>
              </a:rPr>
              <a:t>def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is_even</a:t>
            </a:r>
            <a:r>
              <a:rPr lang="en-GB" dirty="0">
                <a:solidFill>
                  <a:schemeClr val="tx1"/>
                </a:solidFill>
              </a:rPr>
              <a:t>(</a:t>
            </a:r>
            <a:r>
              <a:rPr lang="en-GB" dirty="0" err="1">
                <a:solidFill>
                  <a:schemeClr val="tx1"/>
                </a:solidFill>
              </a:rPr>
              <a:t>i</a:t>
            </a:r>
            <a:r>
              <a:rPr lang="en-GB" dirty="0">
                <a:solidFill>
                  <a:schemeClr val="tx1"/>
                </a:solidFill>
              </a:rPr>
              <a:t>):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</a:t>
            </a:r>
            <a:r>
              <a:rPr lang="en-GB" b="1" dirty="0">
                <a:solidFill>
                  <a:schemeClr val="tx1"/>
                </a:solidFill>
              </a:rPr>
              <a:t>return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i</a:t>
            </a:r>
            <a:r>
              <a:rPr lang="en-GB" dirty="0">
                <a:solidFill>
                  <a:schemeClr val="tx1"/>
                </a:solidFill>
              </a:rPr>
              <a:t> % 2 == 0</a:t>
            </a:r>
          </a:p>
          <a:p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</a:rPr>
              <a:t>d2 = list(</a:t>
            </a:r>
            <a:r>
              <a:rPr lang="en-GB" b="1" dirty="0">
                <a:solidFill>
                  <a:srgbClr val="0000FF"/>
                </a:solidFill>
              </a:rPr>
              <a:t>filter</a:t>
            </a:r>
            <a:r>
              <a:rPr lang="en-GB" dirty="0">
                <a:solidFill>
                  <a:schemeClr val="tx1"/>
                </a:solidFill>
              </a:rPr>
              <a:t>(</a:t>
            </a:r>
            <a:r>
              <a:rPr lang="en-GB" dirty="0" err="1">
                <a:solidFill>
                  <a:schemeClr val="tx1"/>
                </a:solidFill>
              </a:rPr>
              <a:t>is_even</a:t>
            </a:r>
            <a:r>
              <a:rPr lang="en-GB" dirty="0">
                <a:solidFill>
                  <a:schemeClr val="tx1"/>
                </a:solidFill>
              </a:rPr>
              <a:t>, data))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print(</a:t>
            </a:r>
            <a:r>
              <a:rPr lang="en-GB" b="1" dirty="0" err="1">
                <a:solidFill>
                  <a:schemeClr val="tx1"/>
                </a:solidFill>
              </a:rPr>
              <a:t>f'filtered</a:t>
            </a:r>
            <a:r>
              <a:rPr lang="en-GB" b="1" dirty="0">
                <a:solidFill>
                  <a:schemeClr val="tx1"/>
                </a:solidFill>
              </a:rPr>
              <a:t> d2: </a:t>
            </a:r>
            <a:r>
              <a:rPr lang="en-GB" dirty="0">
                <a:solidFill>
                  <a:schemeClr val="tx1"/>
                </a:solidFill>
              </a:rPr>
              <a:t>{d2}</a:t>
            </a:r>
            <a:r>
              <a:rPr lang="en-GB" b="1" dirty="0">
                <a:solidFill>
                  <a:schemeClr val="tx1"/>
                </a:solidFill>
              </a:rPr>
              <a:t>'</a:t>
            </a:r>
            <a:r>
              <a:rPr lang="en-GB" dirty="0">
                <a:solidFill>
                  <a:schemeClr val="tx1"/>
                </a:solidFill>
              </a:rPr>
              <a:t>)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72FF6B-2C81-DC44-87EB-06E66403E2D1}"/>
              </a:ext>
            </a:extLst>
          </p:cNvPr>
          <p:cNvSpPr txBox="1"/>
          <p:nvPr/>
        </p:nvSpPr>
        <p:spPr>
          <a:xfrm>
            <a:off x="7214568" y="5583318"/>
            <a:ext cx="2232249" cy="738664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data: [1, 3, 5, 2, 7, 4, 10]</a:t>
            </a:r>
          </a:p>
          <a:p>
            <a:r>
              <a:rPr lang="en-GB" sz="1400" dirty="0">
                <a:solidFill>
                  <a:schemeClr val="tx1"/>
                </a:solidFill>
              </a:rPr>
              <a:t>filtered d1: [2, 4, 10]</a:t>
            </a:r>
          </a:p>
          <a:p>
            <a:r>
              <a:rPr lang="en-GB" sz="1400" dirty="0">
                <a:solidFill>
                  <a:schemeClr val="tx1"/>
                </a:solidFill>
              </a:rPr>
              <a:t>filtered d2: [2, 4, 10]</a:t>
            </a:r>
          </a:p>
        </p:txBody>
      </p:sp>
    </p:spTree>
    <p:extLst>
      <p:ext uri="{BB962C8B-B14F-4D97-AF65-F5344CB8AC3E}">
        <p14:creationId xmlns:p14="http://schemas.microsoft.com/office/powerpoint/2010/main" val="2940295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33AC8-A2B7-1240-B056-DE24D07BB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Functions and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D8DB1-7D0A-5E42-9923-78C6276A9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Using map()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A7807-4007-B44D-A731-10CEB7020DA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23/05/2022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52991-EA71-714C-B737-7598201E98B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Further Functions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EF42F-FA8F-1E49-B962-BB09155B7A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4AE9F-F7C6-0843-8CB0-441D69B91392}"/>
              </a:ext>
            </a:extLst>
          </p:cNvPr>
          <p:cNvSpPr txBox="1"/>
          <p:nvPr/>
        </p:nvSpPr>
        <p:spPr>
          <a:xfrm>
            <a:off x="1280592" y="2277309"/>
            <a:ext cx="6696744" cy="42473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data = [1, 3, 5, 2, 7, 4, 10]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print(</a:t>
            </a:r>
            <a:r>
              <a:rPr lang="en-GB" b="1" dirty="0">
                <a:solidFill>
                  <a:schemeClr val="tx1"/>
                </a:solidFill>
              </a:rPr>
              <a:t>'data:'</a:t>
            </a:r>
            <a:r>
              <a:rPr lang="en-GB" dirty="0">
                <a:solidFill>
                  <a:schemeClr val="tx1"/>
                </a:solidFill>
              </a:rPr>
              <a:t>, data)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i="1" dirty="0">
                <a:solidFill>
                  <a:schemeClr val="tx1"/>
                </a:solidFill>
              </a:rPr>
              <a:t># Apply the lambda function to each element in the list</a:t>
            </a:r>
            <a:br>
              <a:rPr lang="en-GB" i="1" dirty="0">
                <a:solidFill>
                  <a:schemeClr val="tx1"/>
                </a:solidFill>
              </a:rPr>
            </a:br>
            <a:r>
              <a:rPr lang="en-GB" i="1" dirty="0">
                <a:solidFill>
                  <a:schemeClr val="tx1"/>
                </a:solidFill>
              </a:rPr>
              <a:t># using the map function</a:t>
            </a:r>
            <a:br>
              <a:rPr lang="en-GB" i="1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d1 = list(</a:t>
            </a:r>
            <a:r>
              <a:rPr lang="en-GB" b="1" dirty="0">
                <a:solidFill>
                  <a:srgbClr val="0000FF"/>
                </a:solidFill>
              </a:rPr>
              <a:t>map</a:t>
            </a:r>
            <a:r>
              <a:rPr lang="en-GB" dirty="0">
                <a:solidFill>
                  <a:schemeClr val="tx1"/>
                </a:solidFill>
              </a:rPr>
              <a:t>(</a:t>
            </a:r>
            <a:r>
              <a:rPr lang="en-GB" b="1" dirty="0">
                <a:solidFill>
                  <a:schemeClr val="tx1"/>
                </a:solidFill>
              </a:rPr>
              <a:t>lambda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i</a:t>
            </a:r>
            <a:r>
              <a:rPr lang="en-GB" dirty="0">
                <a:solidFill>
                  <a:schemeClr val="tx1"/>
                </a:solidFill>
              </a:rPr>
              <a:t>: </a:t>
            </a:r>
            <a:r>
              <a:rPr lang="en-GB" dirty="0" err="1">
                <a:solidFill>
                  <a:schemeClr val="tx1"/>
                </a:solidFill>
              </a:rPr>
              <a:t>i</a:t>
            </a:r>
            <a:r>
              <a:rPr lang="en-GB" dirty="0">
                <a:solidFill>
                  <a:schemeClr val="tx1"/>
                </a:solidFill>
              </a:rPr>
              <a:t> + 1, data))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print(</a:t>
            </a:r>
            <a:r>
              <a:rPr lang="en-GB" b="1" dirty="0">
                <a:solidFill>
                  <a:schemeClr val="tx1"/>
                </a:solidFill>
              </a:rPr>
              <a:t>'d1'</a:t>
            </a:r>
            <a:r>
              <a:rPr lang="en-GB" dirty="0">
                <a:solidFill>
                  <a:schemeClr val="tx1"/>
                </a:solidFill>
              </a:rPr>
              <a:t>, d1)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b="1" dirty="0">
                <a:solidFill>
                  <a:schemeClr val="tx1"/>
                </a:solidFill>
              </a:rPr>
              <a:t>def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add_one</a:t>
            </a:r>
            <a:r>
              <a:rPr lang="en-GB" dirty="0">
                <a:solidFill>
                  <a:schemeClr val="tx1"/>
                </a:solidFill>
              </a:rPr>
              <a:t>(</a:t>
            </a:r>
            <a:r>
              <a:rPr lang="en-GB" dirty="0" err="1">
                <a:solidFill>
                  <a:schemeClr val="tx1"/>
                </a:solidFill>
              </a:rPr>
              <a:t>i</a:t>
            </a:r>
            <a:r>
              <a:rPr lang="en-GB" dirty="0">
                <a:solidFill>
                  <a:schemeClr val="tx1"/>
                </a:solidFill>
              </a:rPr>
              <a:t>):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</a:t>
            </a:r>
            <a:r>
              <a:rPr lang="en-GB" b="1" dirty="0">
                <a:solidFill>
                  <a:schemeClr val="tx1"/>
                </a:solidFill>
              </a:rPr>
              <a:t>return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i</a:t>
            </a:r>
            <a:r>
              <a:rPr lang="en-GB" dirty="0">
                <a:solidFill>
                  <a:schemeClr val="tx1"/>
                </a:solidFill>
              </a:rPr>
              <a:t> + 1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i="1" dirty="0">
                <a:solidFill>
                  <a:schemeClr val="tx1"/>
                </a:solidFill>
              </a:rPr>
              <a:t># Apply the </a:t>
            </a:r>
            <a:r>
              <a:rPr lang="en-GB" i="1" dirty="0" err="1">
                <a:solidFill>
                  <a:schemeClr val="tx1"/>
                </a:solidFill>
              </a:rPr>
              <a:t>add_one</a:t>
            </a:r>
            <a:r>
              <a:rPr lang="en-GB" i="1" dirty="0">
                <a:solidFill>
                  <a:schemeClr val="tx1"/>
                </a:solidFill>
              </a:rPr>
              <a:t> function to each element in the</a:t>
            </a:r>
            <a:br>
              <a:rPr lang="en-GB" i="1" dirty="0">
                <a:solidFill>
                  <a:schemeClr val="tx1"/>
                </a:solidFill>
              </a:rPr>
            </a:br>
            <a:r>
              <a:rPr lang="en-GB" i="1" dirty="0">
                <a:solidFill>
                  <a:schemeClr val="tx1"/>
                </a:solidFill>
              </a:rPr>
              <a:t># list using the map function</a:t>
            </a:r>
            <a:br>
              <a:rPr lang="en-GB" i="1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d2 = list(</a:t>
            </a:r>
            <a:r>
              <a:rPr lang="en-GB" b="1" dirty="0">
                <a:solidFill>
                  <a:srgbClr val="0000FF"/>
                </a:solidFill>
              </a:rPr>
              <a:t>map</a:t>
            </a:r>
            <a:r>
              <a:rPr lang="en-GB" dirty="0">
                <a:solidFill>
                  <a:schemeClr val="tx1"/>
                </a:solidFill>
              </a:rPr>
              <a:t>(</a:t>
            </a:r>
            <a:r>
              <a:rPr lang="en-GB" dirty="0" err="1">
                <a:solidFill>
                  <a:schemeClr val="tx1"/>
                </a:solidFill>
              </a:rPr>
              <a:t>add_one</a:t>
            </a:r>
            <a:r>
              <a:rPr lang="en-GB" dirty="0">
                <a:solidFill>
                  <a:schemeClr val="tx1"/>
                </a:solidFill>
              </a:rPr>
              <a:t>, data))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print(</a:t>
            </a:r>
            <a:r>
              <a:rPr lang="en-GB" b="1" dirty="0">
                <a:solidFill>
                  <a:schemeClr val="tx1"/>
                </a:solidFill>
              </a:rPr>
              <a:t>'d2:'</a:t>
            </a:r>
            <a:r>
              <a:rPr lang="en-GB" dirty="0">
                <a:solidFill>
                  <a:schemeClr val="tx1"/>
                </a:solidFill>
              </a:rPr>
              <a:t>, d2)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FB9E93-87C4-0F41-87D6-D7833F5E523D}"/>
              </a:ext>
            </a:extLst>
          </p:cNvPr>
          <p:cNvSpPr txBox="1"/>
          <p:nvPr/>
        </p:nvSpPr>
        <p:spPr>
          <a:xfrm>
            <a:off x="7214568" y="5583318"/>
            <a:ext cx="2232249" cy="738664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data: [1, 3, 5, 2, 7, 4, 10]</a:t>
            </a:r>
          </a:p>
          <a:p>
            <a:r>
              <a:rPr lang="en-GB" sz="1400" dirty="0">
                <a:solidFill>
                  <a:schemeClr val="tx1"/>
                </a:solidFill>
              </a:rPr>
              <a:t>d1 [2, 4, 6, 3, 8, 5, 11]</a:t>
            </a:r>
          </a:p>
          <a:p>
            <a:r>
              <a:rPr lang="en-GB" sz="1400" dirty="0">
                <a:solidFill>
                  <a:schemeClr val="tx1"/>
                </a:solidFill>
              </a:rPr>
              <a:t>d2: [2, 4, 6, 3, 8, 5, 11]</a:t>
            </a:r>
          </a:p>
        </p:txBody>
      </p:sp>
    </p:spTree>
    <p:extLst>
      <p:ext uri="{BB962C8B-B14F-4D97-AF65-F5344CB8AC3E}">
        <p14:creationId xmlns:p14="http://schemas.microsoft.com/office/powerpoint/2010/main" val="289900076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AD74F87043FE4BBEC8356891FA714D" ma:contentTypeVersion="18" ma:contentTypeDescription="Create a new document." ma:contentTypeScope="" ma:versionID="0c9bc5073caab55cb2503ba2aa9cde78">
  <xsd:schema xmlns:xsd="http://www.w3.org/2001/XMLSchema" xmlns:xs="http://www.w3.org/2001/XMLSchema" xmlns:p="http://schemas.microsoft.com/office/2006/metadata/properties" xmlns:ns2="9fb8aed9-18ea-4990-b6df-e8f930c0c77e" xmlns:ns3="e3a1f265-f3cd-47b6-9d44-dc00e5335d51" targetNamespace="http://schemas.microsoft.com/office/2006/metadata/properties" ma:root="true" ma:fieldsID="ea388e15b1f598d13bb8617f56dd33c9" ns2:_="" ns3:_="">
    <xsd:import namespace="9fb8aed9-18ea-4990-b6df-e8f930c0c77e"/>
    <xsd:import namespace="e3a1f265-f3cd-47b6-9d44-dc00e5335d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b8aed9-18ea-4990-b6df-e8f930c0c7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7d1192a-2871-4298-a001-842a7ff492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a1f265-f3cd-47b6-9d44-dc00e5335d5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539b099-8b9a-46f9-85e8-c3c34681703d}" ma:internalName="TaxCatchAll" ma:showField="CatchAllData" ma:web="e3a1f265-f3cd-47b6-9d44-dc00e5335d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300885D-7593-401B-B54A-5B86EA2481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b8aed9-18ea-4990-b6df-e8f930c0c77e"/>
    <ds:schemaRef ds:uri="e3a1f265-f3cd-47b6-9d44-dc00e5335d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A11BA94-D219-4CE1-91CD-64DCB0DF463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1012</TotalTime>
  <Words>979</Words>
  <Application>Microsoft Macintosh PowerPoint</Application>
  <PresentationFormat>A4 Paper (210x297 mm)</PresentationFormat>
  <Paragraphs>131</Paragraphs>
  <Slides>11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Courier</vt:lpstr>
      <vt:lpstr>Garamond</vt:lpstr>
      <vt:lpstr>Times New Roman</vt:lpstr>
      <vt:lpstr>Verdana</vt:lpstr>
      <vt:lpstr>Wingdings</vt:lpstr>
      <vt:lpstr>Default Design</vt:lpstr>
      <vt:lpstr>1_Default Design</vt:lpstr>
      <vt:lpstr>Further Functions</vt:lpstr>
      <vt:lpstr>Plan for Session</vt:lpstr>
      <vt:lpstr>Local &amp; Global Variables</vt:lpstr>
      <vt:lpstr>Modifying Globals within a function</vt:lpstr>
      <vt:lpstr>Modifying Globals within a function</vt:lpstr>
      <vt:lpstr>Anonymous / Lambda Functions</vt:lpstr>
      <vt:lpstr>Functions and Containers</vt:lpstr>
      <vt:lpstr>Functions and Containers</vt:lpstr>
      <vt:lpstr>Functions and Containers</vt:lpstr>
      <vt:lpstr>Functions and Containers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jh</dc:creator>
  <cp:lastModifiedBy>Matt Field - Framework Training</cp:lastModifiedBy>
  <cp:revision>138</cp:revision>
  <cp:lastPrinted>2022-05-23T10:48:34Z</cp:lastPrinted>
  <dcterms:modified xsi:type="dcterms:W3CDTF">2025-03-18T11:29:01Z</dcterms:modified>
</cp:coreProperties>
</file>